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74" r:id="rId3"/>
    <p:sldId id="260" r:id="rId4"/>
    <p:sldId id="264" r:id="rId5"/>
    <p:sldId id="276" r:id="rId6"/>
    <p:sldId id="277" r:id="rId7"/>
    <p:sldId id="284" r:id="rId8"/>
    <p:sldId id="285" r:id="rId9"/>
    <p:sldId id="286" r:id="rId10"/>
    <p:sldId id="262"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FFFC"/>
    <a:srgbClr val="3FDA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977" autoAdjust="0"/>
  </p:normalViewPr>
  <p:slideViewPr>
    <p:cSldViewPr snapToGrid="0">
      <p:cViewPr varScale="1">
        <p:scale>
          <a:sx n="91" d="100"/>
          <a:sy n="91" d="100"/>
        </p:scale>
        <p:origin x="1210"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77af7a6a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77af7a6a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77ed9f117a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77ed9f117a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a:extLst>
            <a:ext uri="{FF2B5EF4-FFF2-40B4-BE49-F238E27FC236}">
              <a16:creationId xmlns:a16="http://schemas.microsoft.com/office/drawing/2014/main" id="{2C04B894-06F1-570C-D71A-B0EC1204D3A2}"/>
            </a:ext>
          </a:extLst>
        </p:cNvPr>
        <p:cNvGrpSpPr/>
        <p:nvPr/>
      </p:nvGrpSpPr>
      <p:grpSpPr>
        <a:xfrm>
          <a:off x="0" y="0"/>
          <a:ext cx="0" cy="0"/>
          <a:chOff x="0" y="0"/>
          <a:chExt cx="0" cy="0"/>
        </a:xfrm>
      </p:grpSpPr>
      <p:sp>
        <p:nvSpPr>
          <p:cNvPr id="78" name="Google Shape;78;gf4f11f959e_0_5:notes">
            <a:extLst>
              <a:ext uri="{FF2B5EF4-FFF2-40B4-BE49-F238E27FC236}">
                <a16:creationId xmlns:a16="http://schemas.microsoft.com/office/drawing/2014/main" id="{8A2E5CE2-2C3A-6EED-91E5-EB22A77E19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 name="Google Shape;79;gf4f11f959e_0_5:notes">
            <a:extLst>
              <a:ext uri="{FF2B5EF4-FFF2-40B4-BE49-F238E27FC236}">
                <a16:creationId xmlns:a16="http://schemas.microsoft.com/office/drawing/2014/main" id="{22D90CC6-B9E3-C944-00A3-323DB7172F2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fr-FR" b="1" dirty="0"/>
              <a:t>Objectif : Poser le problème business.</a:t>
            </a:r>
          </a:p>
          <a:p>
            <a:pPr marL="158750" indent="0">
              <a:buNone/>
            </a:pPr>
            <a:endParaRPr lang="fr-FR" dirty="0"/>
          </a:p>
          <a:p>
            <a:pPr marL="158750" indent="0">
              <a:buNone/>
            </a:pPr>
            <a:r>
              <a:rPr lang="fr-FR" dirty="0" err="1"/>
              <a:t>Stripe</a:t>
            </a:r>
            <a:r>
              <a:rPr lang="fr-FR" dirty="0"/>
              <a:t> n'est pas qu'une plateforme de paiement, c'est un écosystème qui gère des milliards de transactions. Mon objectif ici est de construire une infrastructure unifiée. Le défi est de réconcilier trois mondes : le </a:t>
            </a:r>
            <a:r>
              <a:rPr lang="fr-FR" b="1" dirty="0"/>
              <a:t>transactionnel</a:t>
            </a:r>
            <a:r>
              <a:rPr lang="fr-FR" dirty="0"/>
              <a:t> pour la fiabilité, l'</a:t>
            </a:r>
            <a:r>
              <a:rPr lang="fr-FR" b="1" dirty="0"/>
              <a:t>analytique</a:t>
            </a:r>
            <a:r>
              <a:rPr lang="fr-FR" dirty="0"/>
              <a:t> pour la stratégie, et le </a:t>
            </a:r>
            <a:r>
              <a:rPr lang="fr-FR" b="1" dirty="0"/>
              <a:t>NoSQL</a:t>
            </a:r>
            <a:r>
              <a:rPr lang="fr-FR" dirty="0"/>
              <a:t> pour l'intelligence artificielle et la fraude. C'est une architecture qui doit être à la fois un coffre-fort et un cerveau ultra-rapide."</a:t>
            </a:r>
          </a:p>
        </p:txBody>
      </p:sp>
    </p:spTree>
    <p:extLst>
      <p:ext uri="{BB962C8B-B14F-4D97-AF65-F5344CB8AC3E}">
        <p14:creationId xmlns:p14="http://schemas.microsoft.com/office/powerpoint/2010/main" val="1539842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f4f11f959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fr-FR" b="1" dirty="0"/>
              <a:t>Objectif : Montrer une vision d'ensemble.</a:t>
            </a:r>
            <a:endParaRPr lang="fr-FR" dirty="0"/>
          </a:p>
          <a:p>
            <a:pPr marL="158750" indent="0">
              <a:buNone/>
            </a:pPr>
            <a:r>
              <a:rPr lang="fr-FR" dirty="0"/>
              <a:t>Voici la vue d'ensemble. J'ai choisi une structure en couches pour garantir l'</a:t>
            </a:r>
            <a:r>
              <a:rPr lang="fr-FR" b="1" dirty="0"/>
              <a:t>isolation des usages</a:t>
            </a:r>
            <a:r>
              <a:rPr lang="fr-FR" dirty="0"/>
              <a:t>. On y trouve un </a:t>
            </a:r>
            <a:r>
              <a:rPr lang="fr-FR" b="1" dirty="0"/>
              <a:t>Data Lake</a:t>
            </a:r>
            <a:r>
              <a:rPr lang="fr-FR" dirty="0"/>
              <a:t> organisé en zones </a:t>
            </a:r>
            <a:r>
              <a:rPr lang="fr-FR" b="1" dirty="0"/>
              <a:t>Bronze, Silver et Gold</a:t>
            </a:r>
            <a:r>
              <a:rPr lang="fr-FR" dirty="0"/>
              <a:t>. Cette segmentation permet de ne jamais ralentir le site de paiement (le front) à cause d'analyses lourdes en arrière-plan (le back). C'est le secret de la scalabilité : chaque composant fait une seule chose, mais il la fait parfaitement."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fr-FR" dirty="0"/>
              <a:t>"C'est le cœur de l'action. Pour ce modèle, j'ai appliqué la </a:t>
            </a:r>
            <a:r>
              <a:rPr lang="fr-FR" b="1" dirty="0"/>
              <a:t>Normalisation 3NF</a:t>
            </a:r>
            <a:r>
              <a:rPr lang="fr-FR" dirty="0"/>
              <a:t>. L'idée est simple : une donnée n'existe qu'à un seul endroit. Cela garantit une </a:t>
            </a:r>
            <a:r>
              <a:rPr lang="fr-FR" b="1" dirty="0"/>
              <a:t>intégrité absolue</a:t>
            </a:r>
            <a:r>
              <a:rPr lang="fr-FR" dirty="0"/>
              <a:t> : pas d'erreur de prélèvement, pas de doublons clients. C'est ici que nous appliquons la norme </a:t>
            </a:r>
            <a:r>
              <a:rPr lang="fr-FR" b="1" dirty="0"/>
              <a:t>PCI-DSS</a:t>
            </a:r>
            <a:r>
              <a:rPr lang="fr-FR" dirty="0"/>
              <a:t> en remplaçant les numéros de cartes par des </a:t>
            </a:r>
            <a:r>
              <a:rPr lang="fr-FR" b="1" dirty="0" err="1"/>
              <a:t>tokens</a:t>
            </a:r>
            <a:r>
              <a:rPr lang="fr-FR" dirty="0"/>
              <a:t> pour une sécurité maximale dès la source.</a:t>
            </a:r>
            <a:endParaRPr dirty="0"/>
          </a:p>
        </p:txBody>
      </p:sp>
    </p:spTree>
    <p:extLst>
      <p:ext uri="{BB962C8B-B14F-4D97-AF65-F5344CB8AC3E}">
        <p14:creationId xmlns:p14="http://schemas.microsoft.com/office/powerpoint/2010/main" val="901829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fr-FR" dirty="0"/>
              <a:t>"Pour l'analyse, on change de stratégie avec un </a:t>
            </a:r>
            <a:r>
              <a:rPr lang="fr-FR" b="1" dirty="0"/>
              <a:t>schéma en étoile</a:t>
            </a:r>
            <a:r>
              <a:rPr lang="fr-FR" dirty="0"/>
              <a:t>. Contrairement à l'OLTP qui est rigide, l'OLAP est optimisé pour la lecture. On regroupe les faits (les ventes) au centre et les dimensions (temps, pays) autour. Cela permet aux décideurs de </a:t>
            </a:r>
            <a:r>
              <a:rPr lang="fr-FR" dirty="0" err="1"/>
              <a:t>Stripe</a:t>
            </a:r>
            <a:r>
              <a:rPr lang="fr-FR" dirty="0"/>
              <a:t> d'obtenir des rapports complexes sur la croissance mondiale en quelques millisecondes, sans impacter les transactions réelles.« </a:t>
            </a:r>
          </a:p>
          <a:p>
            <a:pPr marL="158750" indent="0">
              <a:buNone/>
            </a:pPr>
            <a:endParaRPr lang="fr-FR" dirty="0"/>
          </a:p>
          <a:p>
            <a:pPr marL="158750" indent="0">
              <a:buNone/>
            </a:pPr>
            <a:r>
              <a:rPr lang="fr-FR" dirty="0"/>
              <a:t>"Pour relier ces mondes, j'utilise le </a:t>
            </a:r>
            <a:r>
              <a:rPr lang="fr-FR" b="1" dirty="0"/>
              <a:t>CDC (Change Data Capture)</a:t>
            </a:r>
            <a:r>
              <a:rPr lang="fr-FR" dirty="0"/>
              <a:t> via </a:t>
            </a:r>
            <a:r>
              <a:rPr lang="fr-FR" b="1" dirty="0"/>
              <a:t>Kafka</a:t>
            </a:r>
            <a:r>
              <a:rPr lang="fr-FR" dirty="0"/>
              <a:t>. Imaginez une caméra qui filme chaque transaction OLTP et envoie l'info instantanément aux autres systèmes. On ne fait plus de copies de données une fois par nuit (Batch) ; on traite le flux en </a:t>
            </a:r>
            <a:r>
              <a:rPr lang="fr-FR" b="1" dirty="0"/>
              <a:t>temps réel</a:t>
            </a:r>
            <a:r>
              <a:rPr lang="fr-FR" dirty="0"/>
              <a:t>. C'est ce qui permet d'être réactif, notamment pour la détection immédiate d'anomalies."</a:t>
            </a:r>
            <a:endParaRPr dirty="0"/>
          </a:p>
        </p:txBody>
      </p:sp>
    </p:spTree>
    <p:extLst>
      <p:ext uri="{BB962C8B-B14F-4D97-AF65-F5344CB8AC3E}">
        <p14:creationId xmlns:p14="http://schemas.microsoft.com/office/powerpoint/2010/main" val="2006669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"Le NoSQL intervient là où les tableaux classiques échouent. Il stocke les logs, les clics et les comportements utilisateurs. Sa force, c'est sa </a:t>
            </a:r>
            <a:r>
              <a:rPr lang="fr-FR" b="1" dirty="0"/>
              <a:t>flexibilité</a:t>
            </a:r>
            <a:r>
              <a:rPr lang="fr-FR" dirty="0"/>
              <a:t>. C'est le réservoir de données pour notre IA. En stockant ces informations 'en vrac' mais de manière ultra-accessible, on peut repérer des schémas de navigation suspects qui trahissent un robot ou un fraudeur."</a:t>
            </a:r>
            <a:endParaRPr dirty="0"/>
          </a:p>
        </p:txBody>
      </p:sp>
    </p:spTree>
    <p:extLst>
      <p:ext uri="{BB962C8B-B14F-4D97-AF65-F5344CB8AC3E}">
        <p14:creationId xmlns:p14="http://schemas.microsoft.com/office/powerpoint/2010/main" val="1904314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Une architecture financière doit être une forteresse. Ma stratégie repose sur la </a:t>
            </a:r>
            <a:r>
              <a:rPr lang="fr-FR" b="1" dirty="0"/>
              <a:t>Défense en Profondeur</a:t>
            </a:r>
            <a:r>
              <a:rPr lang="fr-FR" dirty="0"/>
              <a:t>. J'ai mis en place un contrôle d'accès granulaire (</a:t>
            </a:r>
            <a:r>
              <a:rPr lang="fr-FR" b="1" dirty="0"/>
              <a:t>RBAC</a:t>
            </a:r>
            <a:r>
              <a:rPr lang="fr-FR" dirty="0"/>
              <a:t>) : chaque service n'accède qu'aux données dont il a besoin. Toutes les données sont chiffrées, et chaque accès est audité. Si une intrusion survient, la donnée volée est illisible et l'alerte est donnée immédiatement."</a:t>
            </a:r>
            <a:endParaRPr dirty="0"/>
          </a:p>
        </p:txBody>
      </p:sp>
    </p:spTree>
    <p:extLst>
      <p:ext uri="{BB962C8B-B14F-4D97-AF65-F5344CB8AC3E}">
        <p14:creationId xmlns:p14="http://schemas.microsoft.com/office/powerpoint/2010/main" val="3996240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Pour l'IA, j'ai intégré un </a:t>
            </a:r>
            <a:r>
              <a:rPr lang="fr-FR" b="1" dirty="0" err="1"/>
              <a:t>Feature</a:t>
            </a:r>
            <a:r>
              <a:rPr lang="fr-FR" b="1" dirty="0"/>
              <a:t> Store</a:t>
            </a:r>
            <a:r>
              <a:rPr lang="fr-FR" dirty="0"/>
              <a:t>. C'est un pont entre le passé et le présent. On utilise les données historiques (Offline) pour entraîner les modèles de fraude, et les données en direct (Online) pour prendre une décision en 20 millisecondes. C'est ce cycle </a:t>
            </a:r>
            <a:r>
              <a:rPr lang="fr-FR" b="1" dirty="0" err="1"/>
              <a:t>MLOps</a:t>
            </a:r>
            <a:r>
              <a:rPr lang="fr-FR" dirty="0"/>
              <a:t> qui permet à </a:t>
            </a:r>
            <a:r>
              <a:rPr lang="fr-FR" dirty="0" err="1"/>
              <a:t>Stripe</a:t>
            </a:r>
            <a:r>
              <a:rPr lang="fr-FR" dirty="0"/>
              <a:t> de bloquer les paiements frauduleux avant même qu'ils ne soient validés."</a:t>
            </a:r>
            <a:endParaRPr dirty="0"/>
          </a:p>
        </p:txBody>
      </p:sp>
    </p:spTree>
    <p:extLst>
      <p:ext uri="{BB962C8B-B14F-4D97-AF65-F5344CB8AC3E}">
        <p14:creationId xmlns:p14="http://schemas.microsoft.com/office/powerpoint/2010/main" val="3886851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D18D8B3B-7B1A-28AD-1F38-28EE64633811}"/>
            </a:ext>
          </a:extLst>
        </p:cNvPr>
        <p:cNvGrpSpPr/>
        <p:nvPr/>
      </p:nvGrpSpPr>
      <p:grpSpPr>
        <a:xfrm>
          <a:off x="0" y="0"/>
          <a:ext cx="0" cy="0"/>
          <a:chOff x="0" y="0"/>
          <a:chExt cx="0" cy="0"/>
        </a:xfrm>
      </p:grpSpPr>
      <p:sp>
        <p:nvSpPr>
          <p:cNvPr id="91" name="Google Shape;91;gf4f11f959e_0_29:notes">
            <a:extLst>
              <a:ext uri="{FF2B5EF4-FFF2-40B4-BE49-F238E27FC236}">
                <a16:creationId xmlns:a16="http://schemas.microsoft.com/office/drawing/2014/main" id="{3F548A22-368D-240C-755D-9A8D825BFC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gf4f11f959e_0_29:notes">
            <a:extLst>
              <a:ext uri="{FF2B5EF4-FFF2-40B4-BE49-F238E27FC236}">
                <a16:creationId xmlns:a16="http://schemas.microsoft.com/office/drawing/2014/main" id="{D3A90892-E0E5-A598-D4FA-B64B1DDD5B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Pour conclure, j'ai validé cette architecture par des requêtes concrètes : calcul du chiffre d'affaires par région et détection de pics de fraude. Ce projet démontre qu'une architecture bien segmentée entre </a:t>
            </a:r>
            <a:r>
              <a:rPr lang="fr-FR" b="1" dirty="0"/>
              <a:t>OLTP, OLAP et NoSQL</a:t>
            </a:r>
            <a:r>
              <a:rPr lang="fr-FR" dirty="0"/>
              <a:t> permet de transformer une montagne de données brutes en une véritable valeur métier, tout en restant hautement sécurisée. Merci de votre attention."</a:t>
            </a:r>
            <a:endParaRPr dirty="0"/>
          </a:p>
        </p:txBody>
      </p:sp>
    </p:spTree>
    <p:extLst>
      <p:ext uri="{BB962C8B-B14F-4D97-AF65-F5344CB8AC3E}">
        <p14:creationId xmlns:p14="http://schemas.microsoft.com/office/powerpoint/2010/main" val="1324030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github.com/Davidjaoui/AIA-2025/blob/f4e4ad7aa2e00ae1bc5144b4590b3997d50d2901/BLOC_%202_ARCHITECTURE_ET_PIPELINES/STRIPE/03_Documentations/01_Documentation%20Architecture%20globale.pdf" TargetMode="External"/><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microsoft.com/office/2007/relationships/hdphoto" Target="../media/hdphoto2.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hyperlink" Target="https://github.com/Davidjaoui/AIA-2025/blob/f4e4ad7aa2e00ae1bc5144b4590b3997d50d2901/BLOC_%202_ARCHITECTURE_ET_PIPELINES/STRIPE/03_Documentations/03_Documentation%20OLAP.pdf" TargetMode="External"/><Relationship Id="rId5" Type="http://schemas.microsoft.com/office/2007/relationships/hdphoto" Target="../media/hdphoto3.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github.com/Davidjaoui/AIA-2025/blob/f4e4ad7aa2e00ae1bc5144b4590b3997d50d2901/BLOC_%202_ARCHITECTURE_ET_PIPELINES/STRIPE/03_Documentations/04_Documentation%20NoSQL.pdf" TargetMode="External"/><Relationship Id="rId5" Type="http://schemas.microsoft.com/office/2007/relationships/hdphoto" Target="../media/hdphoto4.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github.com/Davidjaoui/AIA-2025/blob/f4e4ad7aa2e00ae1bc5144b4590b3997d50d2901/BLOC_%202_ARCHITECTURE_ET_PIPELINES/STRIPE/03_Documentations/05_Documentation%20plan%20de%20s%C3%A9curit%C3%A9%20et%20conformit%C3%A9.pdf" TargetMode="External"/><Relationship Id="rId5" Type="http://schemas.microsoft.com/office/2007/relationships/hdphoto" Target="../media/hdphoto5.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github.com/Davidjaoui/AIA-2025/blob/f4e4ad7aa2e00ae1bc5144b4590b3997d50d2901/BLOC_%202_ARCHITECTURE_ET_PIPELINES/STRIPE/03_Documentations/06_Documentation%20int%C3%A9gration%20ML.pdf" TargetMode="External"/><Relationship Id="rId5" Type="http://schemas.microsoft.com/office/2007/relationships/hdphoto" Target="../media/hdphoto6.wdp"/><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708992" y="712713"/>
            <a:ext cx="1726016" cy="61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 sz="4400" b="1" dirty="0">
                <a:solidFill>
                  <a:schemeClr val="tx1"/>
                </a:solidFill>
                <a:latin typeface="Aptos" panose="020B0004020202020204" pitchFamily="34" charset="0"/>
                <a:ea typeface="Inter Medium"/>
                <a:sym typeface="Inter SemiBold"/>
              </a:rPr>
              <a:t>Projet</a:t>
            </a:r>
            <a:endParaRPr sz="4400" b="1" dirty="0">
              <a:solidFill>
                <a:schemeClr val="tx1"/>
              </a:solidFill>
              <a:latin typeface="Aptos" panose="020B0004020202020204" pitchFamily="34" charset="0"/>
              <a:ea typeface="Inter Medium"/>
              <a:sym typeface="Inter SemiBold"/>
            </a:endParaRPr>
          </a:p>
        </p:txBody>
      </p:sp>
      <p:pic>
        <p:nvPicPr>
          <p:cNvPr id="56" name="Google Shape;56;p13"/>
          <p:cNvPicPr preferRelativeResize="0"/>
          <p:nvPr/>
        </p:nvPicPr>
        <p:blipFill>
          <a:blip r:embed="rId3">
            <a:alphaModFix/>
          </a:blip>
          <a:stretch>
            <a:fillRect/>
          </a:stretch>
        </p:blipFill>
        <p:spPr>
          <a:xfrm>
            <a:off x="76200" y="90544"/>
            <a:ext cx="973275" cy="651050"/>
          </a:xfrm>
          <a:prstGeom prst="rect">
            <a:avLst/>
          </a:prstGeom>
          <a:noFill/>
          <a:ln>
            <a:noFill/>
          </a:ln>
        </p:spPr>
      </p:pic>
      <p:sp>
        <p:nvSpPr>
          <p:cNvPr id="57" name="Google Shape;57;p13"/>
          <p:cNvSpPr txBox="1">
            <a:spLocks noGrp="1"/>
          </p:cNvSpPr>
          <p:nvPr>
            <p:ph type="ctrTitle"/>
          </p:nvPr>
        </p:nvSpPr>
        <p:spPr>
          <a:xfrm>
            <a:off x="1104521" y="3762709"/>
            <a:ext cx="6934959" cy="8321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4400" b="1" dirty="0">
                <a:solidFill>
                  <a:schemeClr val="tx1"/>
                </a:solidFill>
                <a:latin typeface="Aptos" panose="020B0004020202020204" pitchFamily="34" charset="0"/>
                <a:ea typeface="Inter Medium"/>
              </a:rPr>
              <a:t>Architecture and Pipelines</a:t>
            </a:r>
            <a:endParaRPr sz="4400" b="1" dirty="0">
              <a:solidFill>
                <a:schemeClr val="tx1"/>
              </a:solidFill>
              <a:latin typeface="Aptos" panose="020B0004020202020204" pitchFamily="34" charset="0"/>
              <a:ea typeface="Inter Medium"/>
              <a:cs typeface="Inter Medium"/>
              <a:sym typeface="Inter Medium"/>
            </a:endParaRPr>
          </a:p>
        </p:txBody>
      </p:sp>
      <p:pic>
        <p:nvPicPr>
          <p:cNvPr id="1032" name="Picture 8">
            <a:extLst>
              <a:ext uri="{FF2B5EF4-FFF2-40B4-BE49-F238E27FC236}">
                <a16:creationId xmlns:a16="http://schemas.microsoft.com/office/drawing/2014/main" id="{66D00A16-B51B-5802-F3FB-009C1E8EBA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7563" y="1866900"/>
            <a:ext cx="2428875" cy="1409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DBD0"/>
        </a:solidFill>
        <a:effectLst/>
      </p:bgPr>
    </p:bg>
    <p:spTree>
      <p:nvGrpSpPr>
        <p:cNvPr id="1" name="Shape 109"/>
        <p:cNvGrpSpPr/>
        <p:nvPr/>
      </p:nvGrpSpPr>
      <p:grpSpPr>
        <a:xfrm>
          <a:off x="0" y="0"/>
          <a:ext cx="0" cy="0"/>
          <a:chOff x="0" y="0"/>
          <a:chExt cx="0" cy="0"/>
        </a:xfrm>
      </p:grpSpPr>
      <p:sp>
        <p:nvSpPr>
          <p:cNvPr id="110" name="Google Shape;110;p19"/>
          <p:cNvSpPr txBox="1">
            <a:spLocks noGrp="1"/>
          </p:cNvSpPr>
          <p:nvPr>
            <p:ph type="ctrTitle" idx="4294967295"/>
          </p:nvPr>
        </p:nvSpPr>
        <p:spPr>
          <a:xfrm>
            <a:off x="1358971" y="1621844"/>
            <a:ext cx="6592218" cy="10300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600" b="1" dirty="0">
                <a:solidFill>
                  <a:srgbClr val="0E3449"/>
                </a:solidFill>
                <a:latin typeface="Aptos" panose="020B0004020202020204" pitchFamily="34" charset="0"/>
                <a:ea typeface="Inter"/>
                <a:cs typeface="Inter"/>
                <a:sym typeface="Inter"/>
              </a:rPr>
              <a:t>Temps d’échange</a:t>
            </a:r>
            <a:endParaRPr sz="5600" b="1" dirty="0">
              <a:solidFill>
                <a:srgbClr val="0E3449"/>
              </a:solidFill>
              <a:latin typeface="Aptos" panose="020B0004020202020204" pitchFamily="34" charset="0"/>
              <a:ea typeface="Inter"/>
              <a:cs typeface="Inter"/>
              <a:sym typeface="Inter"/>
            </a:endParaRPr>
          </a:p>
        </p:txBody>
      </p:sp>
      <p:pic>
        <p:nvPicPr>
          <p:cNvPr id="111" name="Google Shape;111;p19"/>
          <p:cNvPicPr preferRelativeResize="0"/>
          <p:nvPr/>
        </p:nvPicPr>
        <p:blipFill>
          <a:blip r:embed="rId3">
            <a:alphaModFix/>
          </a:blip>
          <a:stretch>
            <a:fillRect/>
          </a:stretch>
        </p:blipFill>
        <p:spPr>
          <a:xfrm>
            <a:off x="3918625" y="3006625"/>
            <a:ext cx="4599299" cy="2136876"/>
          </a:xfrm>
          <a:prstGeom prst="rect">
            <a:avLst/>
          </a:prstGeom>
          <a:noFill/>
          <a:ln>
            <a:noFill/>
          </a:ln>
        </p:spPr>
      </p:pic>
      <p:pic>
        <p:nvPicPr>
          <p:cNvPr id="2" name="Google Shape;56;p13">
            <a:extLst>
              <a:ext uri="{FF2B5EF4-FFF2-40B4-BE49-F238E27FC236}">
                <a16:creationId xmlns:a16="http://schemas.microsoft.com/office/drawing/2014/main" id="{63257B83-5FC2-0173-AC28-A87C9F40D8A7}"/>
              </a:ext>
            </a:extLst>
          </p:cNvPr>
          <p:cNvPicPr preferRelativeResize="0"/>
          <p:nvPr/>
        </p:nvPicPr>
        <p:blipFill>
          <a:blip r:embed="rId4">
            <a:alphaModFix/>
          </a:blip>
          <a:stretch>
            <a:fillRect/>
          </a:stretch>
        </p:blipFill>
        <p:spPr>
          <a:xfrm>
            <a:off x="76200" y="90544"/>
            <a:ext cx="973275" cy="651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80">
          <a:extLst>
            <a:ext uri="{FF2B5EF4-FFF2-40B4-BE49-F238E27FC236}">
              <a16:creationId xmlns:a16="http://schemas.microsoft.com/office/drawing/2014/main" id="{83C140B6-A3CA-6AB9-FDFA-0920AA2E86C8}"/>
            </a:ext>
          </a:extLst>
        </p:cNvPr>
        <p:cNvGrpSpPr/>
        <p:nvPr/>
      </p:nvGrpSpPr>
      <p:grpSpPr>
        <a:xfrm>
          <a:off x="0" y="0"/>
          <a:ext cx="0" cy="0"/>
          <a:chOff x="0" y="0"/>
          <a:chExt cx="0" cy="0"/>
        </a:xfrm>
      </p:grpSpPr>
      <p:sp>
        <p:nvSpPr>
          <p:cNvPr id="81" name="Google Shape;81;p16">
            <a:extLst>
              <a:ext uri="{FF2B5EF4-FFF2-40B4-BE49-F238E27FC236}">
                <a16:creationId xmlns:a16="http://schemas.microsoft.com/office/drawing/2014/main" id="{0061F83D-46D6-88DB-E750-8C2BFD677B85}"/>
              </a:ext>
            </a:extLst>
          </p:cNvPr>
          <p:cNvSpPr/>
          <p:nvPr/>
        </p:nvSpPr>
        <p:spPr>
          <a:xfrm>
            <a:off x="-126879" y="-8850"/>
            <a:ext cx="3335400" cy="5161200"/>
          </a:xfrm>
          <a:prstGeom prst="rect">
            <a:avLst/>
          </a:prstGeom>
          <a:solidFill>
            <a:srgbClr val="C3FF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6">
            <a:extLst>
              <a:ext uri="{FF2B5EF4-FFF2-40B4-BE49-F238E27FC236}">
                <a16:creationId xmlns:a16="http://schemas.microsoft.com/office/drawing/2014/main" id="{3CFAE3BB-29CE-41A1-DFE6-4170695F9169}"/>
              </a:ext>
            </a:extLst>
          </p:cNvPr>
          <p:cNvSpPr txBox="1">
            <a:spLocks noGrp="1"/>
          </p:cNvSpPr>
          <p:nvPr>
            <p:ph type="title"/>
          </p:nvPr>
        </p:nvSpPr>
        <p:spPr>
          <a:xfrm>
            <a:off x="952921" y="528843"/>
            <a:ext cx="2513100" cy="90965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fr" sz="2400" b="1" dirty="0">
                <a:solidFill>
                  <a:schemeClr val="tx1">
                    <a:lumMod val="65000"/>
                    <a:lumOff val="35000"/>
                  </a:schemeClr>
                </a:solidFill>
                <a:latin typeface="Aptos" panose="020B0004020202020204" pitchFamily="34" charset="0"/>
                <a:ea typeface="Inter"/>
                <a:cs typeface="Inter"/>
                <a:sym typeface="Inter"/>
              </a:rPr>
              <a:t>Contexte du projet</a:t>
            </a:r>
            <a:endParaRPr sz="2400" b="1" dirty="0">
              <a:solidFill>
                <a:schemeClr val="tx1">
                  <a:lumMod val="65000"/>
                  <a:lumOff val="35000"/>
                </a:schemeClr>
              </a:solidFill>
              <a:latin typeface="Aptos" panose="020B0004020202020204" pitchFamily="34" charset="0"/>
              <a:ea typeface="Inter"/>
              <a:cs typeface="Inter"/>
              <a:sym typeface="Inter"/>
            </a:endParaRPr>
          </a:p>
        </p:txBody>
      </p:sp>
      <p:sp>
        <p:nvSpPr>
          <p:cNvPr id="84" name="Google Shape;84;p16">
            <a:extLst>
              <a:ext uri="{FF2B5EF4-FFF2-40B4-BE49-F238E27FC236}">
                <a16:creationId xmlns:a16="http://schemas.microsoft.com/office/drawing/2014/main" id="{C1E338F8-25DE-A367-B69B-21AE27098E3C}"/>
              </a:ext>
            </a:extLst>
          </p:cNvPr>
          <p:cNvSpPr txBox="1">
            <a:spLocks noGrp="1"/>
          </p:cNvSpPr>
          <p:nvPr>
            <p:ph type="ctrTitle" idx="4294967295"/>
          </p:nvPr>
        </p:nvSpPr>
        <p:spPr>
          <a:xfrm>
            <a:off x="3858315" y="566155"/>
            <a:ext cx="5326432" cy="3672811"/>
          </a:xfrm>
          <a:prstGeom prst="rect">
            <a:avLst/>
          </a:prstGeom>
          <a:noFill/>
          <a:ln>
            <a:noFill/>
          </a:ln>
        </p:spPr>
        <p:txBody>
          <a:bodyPr spcFirstLastPara="1" wrap="square" lIns="91425" tIns="91425" rIns="91425" bIns="91425" anchor="t" anchorCtr="0">
            <a:noAutofit/>
          </a:bodyPr>
          <a:lstStyle/>
          <a:p>
            <a:r>
              <a:rPr lang="fr-FR" sz="1600" dirty="0" err="1">
                <a:solidFill>
                  <a:schemeClr val="tx1">
                    <a:lumMod val="65000"/>
                    <a:lumOff val="35000"/>
                  </a:schemeClr>
                </a:solidFill>
                <a:latin typeface="Aptos" panose="020B0004020202020204" pitchFamily="34" charset="0"/>
              </a:rPr>
              <a:t>Stripe</a:t>
            </a:r>
            <a:r>
              <a:rPr lang="fr-FR" sz="1600" dirty="0">
                <a:solidFill>
                  <a:schemeClr val="tx1">
                    <a:lumMod val="65000"/>
                    <a:lumOff val="35000"/>
                  </a:schemeClr>
                </a:solidFill>
                <a:latin typeface="Aptos" panose="020B0004020202020204" pitchFamily="34" charset="0"/>
              </a:rPr>
              <a:t>, acteur majeur des paiements et des opérations financières, connaît une croissance rapide de ses volumes de données et doit gérer des informations toujours plus complexes issues de systèmes OLTP, OLAP et NoSQL.</a:t>
            </a:r>
            <a:br>
              <a:rPr lang="fr-FR" sz="1600" dirty="0">
                <a:solidFill>
                  <a:schemeClr val="tx1">
                    <a:lumMod val="65000"/>
                    <a:lumOff val="35000"/>
                  </a:schemeClr>
                </a:solidFill>
                <a:latin typeface="Aptos" panose="020B0004020202020204" pitchFamily="34" charset="0"/>
              </a:rPr>
            </a:br>
            <a:br>
              <a:rPr lang="fr-FR" sz="1600" dirty="0">
                <a:solidFill>
                  <a:schemeClr val="tx1">
                    <a:lumMod val="65000"/>
                    <a:lumOff val="35000"/>
                  </a:schemeClr>
                </a:solidFill>
                <a:latin typeface="Aptos" panose="020B0004020202020204" pitchFamily="34" charset="0"/>
              </a:rPr>
            </a:br>
            <a:br>
              <a:rPr lang="fr-FR" sz="1600" dirty="0">
                <a:solidFill>
                  <a:schemeClr val="tx1">
                    <a:lumMod val="65000"/>
                    <a:lumOff val="35000"/>
                  </a:schemeClr>
                </a:solidFill>
                <a:latin typeface="Aptos" panose="020B0004020202020204" pitchFamily="34" charset="0"/>
              </a:rPr>
            </a:br>
            <a:br>
              <a:rPr lang="fr-FR" sz="1600" dirty="0">
                <a:solidFill>
                  <a:schemeClr val="tx1">
                    <a:lumMod val="65000"/>
                    <a:lumOff val="35000"/>
                  </a:schemeClr>
                </a:solidFill>
                <a:latin typeface="Aptos" panose="020B0004020202020204" pitchFamily="34" charset="0"/>
              </a:rPr>
            </a:b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Mettre en place une architecture de données robuste et évolutive, capable de supporter:</a:t>
            </a: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 </a:t>
            </a: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 Un fort volume de transactions, </a:t>
            </a: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 Des analyses avancées, </a:t>
            </a: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 L’exploitation de données non structurées pour la détection de fraude, </a:t>
            </a:r>
            <a:br>
              <a:rPr lang="fr-FR" sz="1600" dirty="0">
                <a:solidFill>
                  <a:schemeClr val="tx1">
                    <a:lumMod val="65000"/>
                    <a:lumOff val="35000"/>
                  </a:schemeClr>
                </a:solidFill>
                <a:latin typeface="Aptos" panose="020B0004020202020204" pitchFamily="34" charset="0"/>
              </a:rPr>
            </a:br>
            <a:r>
              <a:rPr lang="fr-FR" sz="1600" dirty="0">
                <a:solidFill>
                  <a:schemeClr val="tx1">
                    <a:lumMod val="65000"/>
                    <a:lumOff val="35000"/>
                  </a:schemeClr>
                </a:solidFill>
                <a:latin typeface="Aptos" panose="020B0004020202020204" pitchFamily="34" charset="0"/>
              </a:rPr>
              <a:t>- L’analyse du comportement client et les recommandations en temps réel.</a:t>
            </a:r>
            <a:br>
              <a:rPr lang="fr-FR" sz="1200" dirty="0"/>
            </a:br>
            <a:endParaRPr sz="1800" b="0" i="0" u="none" strike="noStrike" cap="none" dirty="0">
              <a:solidFill>
                <a:schemeClr val="tx1">
                  <a:lumMod val="65000"/>
                  <a:lumOff val="35000"/>
                </a:schemeClr>
              </a:solidFill>
              <a:latin typeface="Aptos" panose="020B0004020202020204" pitchFamily="34" charset="0"/>
              <a:ea typeface="Inter"/>
              <a:cs typeface="Inter"/>
              <a:sym typeface="Inter"/>
            </a:endParaRPr>
          </a:p>
        </p:txBody>
      </p:sp>
      <p:sp>
        <p:nvSpPr>
          <p:cNvPr id="85" name="Google Shape;85;p16">
            <a:extLst>
              <a:ext uri="{FF2B5EF4-FFF2-40B4-BE49-F238E27FC236}">
                <a16:creationId xmlns:a16="http://schemas.microsoft.com/office/drawing/2014/main" id="{19711759-8150-2454-E693-FCC33CAD5770}"/>
              </a:ext>
            </a:extLst>
          </p:cNvPr>
          <p:cNvSpPr/>
          <p:nvPr/>
        </p:nvSpPr>
        <p:spPr>
          <a:xfrm rot="-355994" flipV="1">
            <a:off x="3517748" y="780757"/>
            <a:ext cx="261199" cy="45719"/>
          </a:xfrm>
          <a:prstGeom prst="roundRect">
            <a:avLst>
              <a:gd name="adj" fmla="val 50000"/>
            </a:avLst>
          </a:prstGeom>
          <a:solidFill>
            <a:srgbClr val="C3FF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6">
            <a:extLst>
              <a:ext uri="{FF2B5EF4-FFF2-40B4-BE49-F238E27FC236}">
                <a16:creationId xmlns:a16="http://schemas.microsoft.com/office/drawing/2014/main" id="{973B2B10-C7A2-85B9-5A6D-5D83ED966D15}"/>
              </a:ext>
            </a:extLst>
          </p:cNvPr>
          <p:cNvSpPr/>
          <p:nvPr/>
        </p:nvSpPr>
        <p:spPr>
          <a:xfrm rot="-355994">
            <a:off x="3502433" y="2738378"/>
            <a:ext cx="261199" cy="46747"/>
          </a:xfrm>
          <a:prstGeom prst="roundRect">
            <a:avLst>
              <a:gd name="adj" fmla="val 50000"/>
            </a:avLst>
          </a:prstGeom>
          <a:solidFill>
            <a:srgbClr val="C3FF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 name="Google Shape;56;p13">
            <a:extLst>
              <a:ext uri="{FF2B5EF4-FFF2-40B4-BE49-F238E27FC236}">
                <a16:creationId xmlns:a16="http://schemas.microsoft.com/office/drawing/2014/main" id="{E64216D7-3B34-5736-8E0E-02E706BC4E3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sp>
        <p:nvSpPr>
          <p:cNvPr id="4" name="Google Shape;82;p16">
            <a:extLst>
              <a:ext uri="{FF2B5EF4-FFF2-40B4-BE49-F238E27FC236}">
                <a16:creationId xmlns:a16="http://schemas.microsoft.com/office/drawing/2014/main" id="{B5773900-6D42-7D62-0FDA-6B8A4FDD3B7E}"/>
              </a:ext>
            </a:extLst>
          </p:cNvPr>
          <p:cNvSpPr txBox="1">
            <a:spLocks/>
          </p:cNvSpPr>
          <p:nvPr/>
        </p:nvSpPr>
        <p:spPr>
          <a:xfrm>
            <a:off x="952921" y="2462931"/>
            <a:ext cx="2513100" cy="9096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fr-FR" sz="2400" b="1" dirty="0">
                <a:solidFill>
                  <a:schemeClr val="tx1">
                    <a:lumMod val="65000"/>
                    <a:lumOff val="35000"/>
                  </a:schemeClr>
                </a:solidFill>
                <a:latin typeface="Aptos" panose="020B0004020202020204" pitchFamily="34" charset="0"/>
                <a:ea typeface="Inter"/>
                <a:cs typeface="Inter"/>
                <a:sym typeface="Inter"/>
              </a:rPr>
              <a:t>Objectif</a:t>
            </a:r>
          </a:p>
        </p:txBody>
      </p:sp>
    </p:spTree>
    <p:extLst>
      <p:ext uri="{BB962C8B-B14F-4D97-AF65-F5344CB8AC3E}">
        <p14:creationId xmlns:p14="http://schemas.microsoft.com/office/powerpoint/2010/main" val="2883483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p:cNvGrpSpPr/>
        <p:nvPr/>
      </p:nvGrpSpPr>
      <p:grpSpPr>
        <a:xfrm>
          <a:off x="0" y="0"/>
          <a:ext cx="0" cy="0"/>
          <a:chOff x="0" y="0"/>
          <a:chExt cx="0" cy="0"/>
        </a:xfrm>
      </p:grpSpPr>
      <p:sp>
        <p:nvSpPr>
          <p:cNvPr id="95" name="Google Shape;95;p17"/>
          <p:cNvSpPr txBox="1">
            <a:spLocks noGrp="1"/>
          </p:cNvSpPr>
          <p:nvPr>
            <p:ph type="ctrTitle" idx="4294967295"/>
          </p:nvPr>
        </p:nvSpPr>
        <p:spPr>
          <a:xfrm>
            <a:off x="2037991" y="174644"/>
            <a:ext cx="2223219"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 sz="2000" b="1" i="0" u="none" strike="noStrike" cap="none" dirty="0">
                <a:solidFill>
                  <a:schemeClr val="tx1">
                    <a:lumMod val="65000"/>
                    <a:lumOff val="35000"/>
                  </a:schemeClr>
                </a:solidFill>
                <a:latin typeface="Aptos" panose="020B0004020202020204" pitchFamily="34" charset="0"/>
                <a:ea typeface="Inter"/>
                <a:cs typeface="Inter"/>
                <a:sym typeface="Inter"/>
              </a:rPr>
              <a:t>L’Architecture</a:t>
            </a:r>
            <a:endParaRPr sz="2000" b="1" i="0" u="none" strike="noStrike" cap="none" dirty="0">
              <a:solidFill>
                <a:schemeClr val="tx1">
                  <a:lumMod val="65000"/>
                  <a:lumOff val="35000"/>
                </a:schemeClr>
              </a:solidFill>
              <a:latin typeface="Aptos" panose="020B0004020202020204" pitchFamily="34" charset="0"/>
              <a:ea typeface="Inter"/>
              <a:cs typeface="Inter"/>
              <a:sym typeface="Inter"/>
            </a:endParaRPr>
          </a:p>
        </p:txBody>
      </p:sp>
      <p:pic>
        <p:nvPicPr>
          <p:cNvPr id="2" name="Google Shape;56;p13">
            <a:extLst>
              <a:ext uri="{FF2B5EF4-FFF2-40B4-BE49-F238E27FC236}">
                <a16:creationId xmlns:a16="http://schemas.microsoft.com/office/drawing/2014/main" id="{29AF42A0-D3B7-10B5-470C-4D627B891DF8}"/>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pic>
        <p:nvPicPr>
          <p:cNvPr id="3" name="Image 2" descr="Une image contenant texte, capture d’écran, diagramme, Police&#10;&#10;Description générée automatiquement">
            <a:extLst>
              <a:ext uri="{FF2B5EF4-FFF2-40B4-BE49-F238E27FC236}">
                <a16:creationId xmlns:a16="http://schemas.microsoft.com/office/drawing/2014/main" id="{FFDCBBD3-5A67-34EB-DBDE-6EBB2D75D54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41000"/>
                    </a14:imgEffect>
                    <a14:imgEffect>
                      <a14:saturation sat="3000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0" y="794309"/>
            <a:ext cx="6109240" cy="3554882"/>
          </a:xfrm>
          <a:prstGeom prst="rect">
            <a:avLst/>
          </a:prstGeom>
          <a:solidFill>
            <a:schemeClr val="accent1">
              <a:lumMod val="60000"/>
              <a:lumOff val="40000"/>
            </a:schemeClr>
          </a:solidFill>
        </p:spPr>
      </p:pic>
      <p:sp>
        <p:nvSpPr>
          <p:cNvPr id="5" name="Rectangle 2">
            <a:extLst>
              <a:ext uri="{FF2B5EF4-FFF2-40B4-BE49-F238E27FC236}">
                <a16:creationId xmlns:a16="http://schemas.microsoft.com/office/drawing/2014/main" id="{79351F62-2379-3435-E44A-67CC2C434DDF}"/>
              </a:ext>
            </a:extLst>
          </p:cNvPr>
          <p:cNvSpPr>
            <a:spLocks noGrp="1" noChangeArrowheads="1"/>
          </p:cNvSpPr>
          <p:nvPr>
            <p:ph type="ctrTitle" idx="4294967295"/>
          </p:nvPr>
        </p:nvSpPr>
        <p:spPr bwMode="auto">
          <a:xfrm>
            <a:off x="6275100" y="142131"/>
            <a:ext cx="2693987" cy="5001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Séparation claire OLTP / Streaming / OLAP / NoSQL</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garantissant performance, scalabilité et isolation des usages.</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Ingestion temps réel complète</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(CDC, Kafka,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stream</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processing</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pour le traitement de gros volumes avec faible latence.</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Data Lake centralisé Bronze / Silver / Gold</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socle unique pour le stockage, l’historisation et l’analyse.</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Pipeline ETL/ELT industrialisé</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Airflow</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dbt</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Spark) assurant fiabilité et qualité des données.</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Couche NoSQL adaptée aux usages avancés</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 données non structurées, logs, séries temporelles et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Feature</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Store ML.</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Intégration end-to-end du Machine Learning</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Feature</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Store,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MLOps</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a:t>
            </a:r>
            <a:r>
              <a:rPr kumimoji="0" lang="fr-FR" altLang="fr-FR" sz="1100" b="0" i="0" u="none" strike="noStrike" cap="none" normalizeH="0" baseline="0" dirty="0" err="1">
                <a:ln>
                  <a:noFill/>
                </a:ln>
                <a:solidFill>
                  <a:schemeClr val="accent5">
                    <a:lumMod val="75000"/>
                  </a:schemeClr>
                </a:solidFill>
                <a:effectLst/>
                <a:latin typeface="Aptos" panose="020B0004020202020204" pitchFamily="34" charset="0"/>
              </a:rPr>
              <a:t>serving</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temps réel).</a:t>
            </a:r>
            <a:b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br>
            <a:endParaRPr kumimoji="0" lang="fr-FR" altLang="fr-FR" sz="1100" b="0" i="0" u="none" strike="noStrike" cap="none" normalizeH="0" baseline="0" dirty="0">
              <a:ln>
                <a:noFill/>
              </a:ln>
              <a:solidFill>
                <a:schemeClr val="accent5">
                  <a:lumMod val="75000"/>
                </a:schemeClr>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100" b="1" i="0" u="none" strike="noStrike" cap="none" normalizeH="0" baseline="0" dirty="0">
                <a:ln>
                  <a:noFill/>
                </a:ln>
                <a:solidFill>
                  <a:schemeClr val="accent5">
                    <a:lumMod val="75000"/>
                  </a:schemeClr>
                </a:solidFill>
                <a:effectLst/>
                <a:latin typeface="Aptos" panose="020B0004020202020204" pitchFamily="34" charset="0"/>
              </a:rPr>
              <a:t>Sécurité, conformité et gouvernance renforcées</a:t>
            </a:r>
            <a:r>
              <a:rPr kumimoji="0" lang="fr-FR" altLang="fr-FR" sz="1100" b="0" i="0" u="none" strike="noStrike" cap="none" normalizeH="0" baseline="0" dirty="0">
                <a:ln>
                  <a:noFill/>
                </a:ln>
                <a:solidFill>
                  <a:schemeClr val="accent5">
                    <a:lumMod val="75000"/>
                  </a:schemeClr>
                </a:solidFill>
                <a:effectLst/>
                <a:latin typeface="Aptos" panose="020B0004020202020204" pitchFamily="34" charset="0"/>
              </a:rPr>
              <a:t> via IAM/RBAC, chiffrement, audit et observabilité centralisée.</a:t>
            </a:r>
          </a:p>
        </p:txBody>
      </p:sp>
      <p:pic>
        <p:nvPicPr>
          <p:cNvPr id="8" name="Image 7">
            <a:hlinkClick r:id="rId6"/>
            <a:extLst>
              <a:ext uri="{FF2B5EF4-FFF2-40B4-BE49-F238E27FC236}">
                <a16:creationId xmlns:a16="http://schemas.microsoft.com/office/drawing/2014/main" id="{8B6AB7E9-8982-FD19-1F9B-1430E2D11663}"/>
              </a:ext>
            </a:extLst>
          </p:cNvPr>
          <p:cNvPicPr>
            <a:picLocks noChangeAspect="1"/>
          </p:cNvPicPr>
          <p:nvPr/>
        </p:nvPicPr>
        <p:blipFill>
          <a:blip r:embed="rId7"/>
          <a:stretch>
            <a:fillRect/>
          </a:stretch>
        </p:blipFill>
        <p:spPr>
          <a:xfrm>
            <a:off x="0" y="4595745"/>
            <a:ext cx="457211" cy="45721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869937" y="132106"/>
            <a:ext cx="5315100"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FR" sz="2000" b="1" dirty="0">
                <a:solidFill>
                  <a:schemeClr val="tx1">
                    <a:lumMod val="65000"/>
                    <a:lumOff val="35000"/>
                  </a:schemeClr>
                </a:solidFill>
                <a:latin typeface="Aptos" panose="020B0004020202020204" pitchFamily="34" charset="0"/>
                <a:ea typeface="Inter"/>
              </a:rPr>
              <a:t>Diagramme entité-relation (ERD) </a:t>
            </a:r>
            <a:endParaRPr sz="2000" b="1" dirty="0">
              <a:solidFill>
                <a:schemeClr val="tx1">
                  <a:lumMod val="65000"/>
                  <a:lumOff val="35000"/>
                </a:schemeClr>
              </a:solidFill>
              <a:latin typeface="Aptos" panose="020B0004020202020204" pitchFamily="34" charset="0"/>
              <a:ea typeface="Inter"/>
              <a:sym typeface="Inter"/>
            </a:endParaRP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pic>
        <p:nvPicPr>
          <p:cNvPr id="3" name="Image 2" descr="Une image contenant capture d’écran, diagramme&#10;&#10;Description générée automatiquement">
            <a:extLst>
              <a:ext uri="{FF2B5EF4-FFF2-40B4-BE49-F238E27FC236}">
                <a16:creationId xmlns:a16="http://schemas.microsoft.com/office/drawing/2014/main" id="{45D077D8-6E24-EDE1-1FF4-6798892BDF9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colorTemperature colorTemp="7200"/>
                    </a14:imgEffect>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1940" y="741594"/>
            <a:ext cx="8839200" cy="3441674"/>
          </a:xfrm>
          <a:prstGeom prst="rect">
            <a:avLst/>
          </a:prstGeom>
        </p:spPr>
      </p:pic>
      <p:sp>
        <p:nvSpPr>
          <p:cNvPr id="4" name="Google Shape;82;p16">
            <a:extLst>
              <a:ext uri="{FF2B5EF4-FFF2-40B4-BE49-F238E27FC236}">
                <a16:creationId xmlns:a16="http://schemas.microsoft.com/office/drawing/2014/main" id="{2F17CBF3-EF48-8E01-B203-5123B9E05D00}"/>
              </a:ext>
            </a:extLst>
          </p:cNvPr>
          <p:cNvSpPr txBox="1">
            <a:spLocks/>
          </p:cNvSpPr>
          <p:nvPr/>
        </p:nvSpPr>
        <p:spPr>
          <a:xfrm>
            <a:off x="5568677" y="4110501"/>
            <a:ext cx="3461024" cy="900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342900" indent="-342900">
              <a:buSzPct val="100000"/>
              <a:buAutoNum type="arabicPeriod"/>
            </a:pPr>
            <a:r>
              <a:rPr lang="fr-FR" sz="1100" dirty="0">
                <a:solidFill>
                  <a:schemeClr val="accent5">
                    <a:lumMod val="75000"/>
                  </a:schemeClr>
                </a:solidFill>
                <a:latin typeface="Aptos" panose="020B0004020202020204" pitchFamily="34" charset="0"/>
                <a:sym typeface="Inter"/>
              </a:rPr>
              <a:t>Normalisation 3NF</a:t>
            </a:r>
          </a:p>
          <a:p>
            <a:pPr marL="342900" indent="-342900">
              <a:buSzPct val="100000"/>
              <a:buAutoNum type="arabicPeriod"/>
            </a:pPr>
            <a:r>
              <a:rPr lang="fr-FR" sz="1100" dirty="0">
                <a:solidFill>
                  <a:schemeClr val="accent5">
                    <a:lumMod val="75000"/>
                  </a:schemeClr>
                </a:solidFill>
                <a:latin typeface="Aptos" panose="020B0004020202020204" pitchFamily="34" charset="0"/>
                <a:sym typeface="Inter"/>
              </a:rPr>
              <a:t>Relations claires et directionnelles</a:t>
            </a:r>
          </a:p>
          <a:p>
            <a:pPr marL="342900" indent="-342900">
              <a:buSzPct val="100000"/>
              <a:buAutoNum type="arabicPeriod"/>
            </a:pPr>
            <a:r>
              <a:rPr lang="fr-FR" sz="1100" dirty="0">
                <a:solidFill>
                  <a:schemeClr val="accent5">
                    <a:lumMod val="75000"/>
                  </a:schemeClr>
                </a:solidFill>
                <a:latin typeface="Aptos" panose="020B0004020202020204" pitchFamily="34" charset="0"/>
                <a:sym typeface="Inter"/>
              </a:rPr>
              <a:t>Intégrité référentielle forte</a:t>
            </a:r>
          </a:p>
          <a:p>
            <a:pPr marL="342900" indent="-342900">
              <a:buSzPct val="100000"/>
              <a:buAutoNum type="arabicPeriod"/>
            </a:pPr>
            <a:r>
              <a:rPr lang="fr-FR" sz="1100" dirty="0">
                <a:solidFill>
                  <a:schemeClr val="accent5">
                    <a:lumMod val="75000"/>
                  </a:schemeClr>
                </a:solidFill>
                <a:latin typeface="Aptos" panose="020B0004020202020204" pitchFamily="34" charset="0"/>
                <a:sym typeface="Inter"/>
              </a:rPr>
              <a:t>Séparation des responsabilités</a:t>
            </a:r>
          </a:p>
          <a:p>
            <a:pPr marL="342900" indent="-342900">
              <a:buSzPct val="100000"/>
              <a:buAutoNum type="arabicPeriod"/>
            </a:pPr>
            <a:r>
              <a:rPr lang="fr-FR" sz="1100" dirty="0">
                <a:solidFill>
                  <a:schemeClr val="accent5">
                    <a:lumMod val="75000"/>
                  </a:schemeClr>
                </a:solidFill>
                <a:latin typeface="Aptos" panose="020B0004020202020204" pitchFamily="34" charset="0"/>
                <a:sym typeface="Inter"/>
              </a:rPr>
              <a:t>Orienté PCI-DSS (Tokens moyens de paiements)</a:t>
            </a:r>
          </a:p>
        </p:txBody>
      </p:sp>
    </p:spTree>
    <p:extLst>
      <p:ext uri="{BB962C8B-B14F-4D97-AF65-F5344CB8AC3E}">
        <p14:creationId xmlns:p14="http://schemas.microsoft.com/office/powerpoint/2010/main" val="545472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746707" y="177214"/>
            <a:ext cx="5315100"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 sz="2000" b="1" dirty="0">
                <a:solidFill>
                  <a:schemeClr val="tx1">
                    <a:lumMod val="65000"/>
                    <a:lumOff val="35000"/>
                  </a:schemeClr>
                </a:solidFill>
                <a:latin typeface="Aptos" panose="020B0004020202020204" pitchFamily="34" charset="0"/>
                <a:ea typeface="Inter"/>
                <a:sym typeface="Inter"/>
              </a:rPr>
              <a:t>L’OLAP </a:t>
            </a:r>
            <a:endParaRPr sz="2000" b="1" dirty="0">
              <a:solidFill>
                <a:schemeClr val="tx1">
                  <a:lumMod val="65000"/>
                  <a:lumOff val="35000"/>
                </a:schemeClr>
              </a:solidFill>
              <a:latin typeface="Aptos" panose="020B0004020202020204" pitchFamily="34" charset="0"/>
              <a:ea typeface="Inter"/>
              <a:sym typeface="Inter"/>
            </a:endParaRP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pic>
        <p:nvPicPr>
          <p:cNvPr id="3" name="Image 2">
            <a:extLst>
              <a:ext uri="{FF2B5EF4-FFF2-40B4-BE49-F238E27FC236}">
                <a16:creationId xmlns:a16="http://schemas.microsoft.com/office/drawing/2014/main" id="{558823D3-36EB-404F-A15D-AD8358F5432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089832"/>
            <a:ext cx="9144000" cy="1908431"/>
          </a:xfrm>
          <a:prstGeom prst="rect">
            <a:avLst/>
          </a:prstGeom>
        </p:spPr>
      </p:pic>
      <p:sp>
        <p:nvSpPr>
          <p:cNvPr id="5" name="ZoneTexte 4">
            <a:extLst>
              <a:ext uri="{FF2B5EF4-FFF2-40B4-BE49-F238E27FC236}">
                <a16:creationId xmlns:a16="http://schemas.microsoft.com/office/drawing/2014/main" id="{711BDA8F-2E4B-4405-7111-41DE3E9B05C1}"/>
              </a:ext>
            </a:extLst>
          </p:cNvPr>
          <p:cNvSpPr txBox="1"/>
          <p:nvPr/>
        </p:nvSpPr>
        <p:spPr>
          <a:xfrm>
            <a:off x="3948887" y="3925621"/>
            <a:ext cx="5248453" cy="938719"/>
          </a:xfrm>
          <a:prstGeom prst="rect">
            <a:avLst/>
          </a:prstGeom>
          <a:noFill/>
        </p:spPr>
        <p:txBody>
          <a:bodyPr wrap="square">
            <a:spAutoFit/>
          </a:bodyPr>
          <a:lstStyle/>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Orientation évènements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Séparation claire entre données brutes, sessions, </a:t>
            </a:r>
            <a:r>
              <a:rPr lang="fr-FR" sz="1100" dirty="0" err="1">
                <a:solidFill>
                  <a:schemeClr val="accent5">
                    <a:lumMod val="75000"/>
                  </a:schemeClr>
                </a:solidFill>
                <a:latin typeface="Aptos" panose="020B0004020202020204" pitchFamily="34" charset="0"/>
              </a:rPr>
              <a:t>features</a:t>
            </a:r>
            <a:r>
              <a:rPr lang="fr-FR" sz="1100" dirty="0">
                <a:solidFill>
                  <a:schemeClr val="accent5">
                    <a:lumMod val="75000"/>
                  </a:schemeClr>
                </a:solidFill>
                <a:latin typeface="Aptos" panose="020B0004020202020204" pitchFamily="34" charset="0"/>
              </a:rPr>
              <a:t> et événements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Intégration fluide avec l’OLTP via CDC</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Préparation naturelle du </a:t>
            </a:r>
            <a:r>
              <a:rPr lang="fr-FR" sz="1100" dirty="0" err="1">
                <a:solidFill>
                  <a:schemeClr val="accent5">
                    <a:lumMod val="75000"/>
                  </a:schemeClr>
                </a:solidFill>
                <a:latin typeface="Aptos" panose="020B0004020202020204" pitchFamily="34" charset="0"/>
              </a:rPr>
              <a:t>Feature</a:t>
            </a:r>
            <a:r>
              <a:rPr lang="fr-FR" sz="1100" dirty="0">
                <a:solidFill>
                  <a:schemeClr val="accent5">
                    <a:lumMod val="75000"/>
                  </a:schemeClr>
                </a:solidFill>
                <a:latin typeface="Aptos" panose="020B0004020202020204" pitchFamily="34" charset="0"/>
              </a:rPr>
              <a:t> Store pour le ML</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Support optimal pour la détection de fraude en temps réel</a:t>
            </a:r>
          </a:p>
        </p:txBody>
      </p:sp>
      <p:pic>
        <p:nvPicPr>
          <p:cNvPr id="6" name="Image 5">
            <a:hlinkClick r:id="rId6"/>
            <a:extLst>
              <a:ext uri="{FF2B5EF4-FFF2-40B4-BE49-F238E27FC236}">
                <a16:creationId xmlns:a16="http://schemas.microsoft.com/office/drawing/2014/main" id="{46F8B7AD-D7C5-F8FD-C244-8C91A99573BE}"/>
              </a:ext>
            </a:extLst>
          </p:cNvPr>
          <p:cNvPicPr>
            <a:picLocks noChangeAspect="1"/>
          </p:cNvPicPr>
          <p:nvPr/>
        </p:nvPicPr>
        <p:blipFill>
          <a:blip r:embed="rId7"/>
          <a:stretch>
            <a:fillRect/>
          </a:stretch>
        </p:blipFill>
        <p:spPr>
          <a:xfrm>
            <a:off x="0" y="4595745"/>
            <a:ext cx="457211" cy="457211"/>
          </a:xfrm>
          <a:prstGeom prst="rect">
            <a:avLst/>
          </a:prstGeom>
        </p:spPr>
      </p:pic>
    </p:spTree>
    <p:extLst>
      <p:ext uri="{BB962C8B-B14F-4D97-AF65-F5344CB8AC3E}">
        <p14:creationId xmlns:p14="http://schemas.microsoft.com/office/powerpoint/2010/main" val="240489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914450" y="92437"/>
            <a:ext cx="5315100"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FR" sz="2000" b="1" dirty="0">
                <a:solidFill>
                  <a:schemeClr val="tx1">
                    <a:lumMod val="65000"/>
                    <a:lumOff val="35000"/>
                  </a:schemeClr>
                </a:solidFill>
                <a:latin typeface="Aptos" panose="020B0004020202020204" pitchFamily="34" charset="0"/>
                <a:ea typeface="Inter"/>
              </a:rPr>
              <a:t>Le NoSQL</a:t>
            </a:r>
            <a:endParaRPr sz="2000" b="1" dirty="0">
              <a:solidFill>
                <a:schemeClr val="tx1">
                  <a:lumMod val="65000"/>
                  <a:lumOff val="35000"/>
                </a:schemeClr>
              </a:solidFill>
              <a:latin typeface="Aptos" panose="020B0004020202020204" pitchFamily="34" charset="0"/>
              <a:ea typeface="Inter"/>
              <a:sym typeface="Inter"/>
            </a:endParaRP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pic>
        <p:nvPicPr>
          <p:cNvPr id="3" name="Image 2">
            <a:extLst>
              <a:ext uri="{FF2B5EF4-FFF2-40B4-BE49-F238E27FC236}">
                <a16:creationId xmlns:a16="http://schemas.microsoft.com/office/drawing/2014/main" id="{BDC9CB29-440E-929B-E5B9-9E0A87E988B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034633"/>
            <a:ext cx="9144000" cy="1557011"/>
          </a:xfrm>
          <a:prstGeom prst="rect">
            <a:avLst/>
          </a:prstGeom>
        </p:spPr>
      </p:pic>
      <p:sp>
        <p:nvSpPr>
          <p:cNvPr id="5" name="ZoneTexte 4">
            <a:extLst>
              <a:ext uri="{FF2B5EF4-FFF2-40B4-BE49-F238E27FC236}">
                <a16:creationId xmlns:a16="http://schemas.microsoft.com/office/drawing/2014/main" id="{3D515B7A-E02A-AFF4-B6BF-78B47D13F011}"/>
              </a:ext>
            </a:extLst>
          </p:cNvPr>
          <p:cNvSpPr txBox="1"/>
          <p:nvPr/>
        </p:nvSpPr>
        <p:spPr>
          <a:xfrm>
            <a:off x="4152900" y="4087694"/>
            <a:ext cx="4991100" cy="938719"/>
          </a:xfrm>
          <a:prstGeom prst="rect">
            <a:avLst/>
          </a:prstGeom>
          <a:noFill/>
        </p:spPr>
        <p:txBody>
          <a:bodyPr wrap="square">
            <a:spAutoFit/>
          </a:bodyPr>
          <a:lstStyle/>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Orientation évènements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Séparation claire entre données brutes, sessions, </a:t>
            </a:r>
            <a:r>
              <a:rPr lang="fr-FR" sz="1100" dirty="0" err="1">
                <a:solidFill>
                  <a:schemeClr val="accent5">
                    <a:lumMod val="75000"/>
                  </a:schemeClr>
                </a:solidFill>
                <a:latin typeface="Aptos" panose="020B0004020202020204" pitchFamily="34" charset="0"/>
              </a:rPr>
              <a:t>features</a:t>
            </a:r>
            <a:r>
              <a:rPr lang="fr-FR" sz="1100" dirty="0">
                <a:solidFill>
                  <a:schemeClr val="accent5">
                    <a:lumMod val="75000"/>
                  </a:schemeClr>
                </a:solidFill>
                <a:latin typeface="Aptos" panose="020B0004020202020204" pitchFamily="34" charset="0"/>
              </a:rPr>
              <a:t> et événements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Intégration fluide avec l’OLTP via CDC</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rPr>
              <a:t>Préparation naturelle du </a:t>
            </a:r>
            <a:r>
              <a:rPr lang="fr-FR" sz="1100" dirty="0" err="1">
                <a:solidFill>
                  <a:schemeClr val="accent5">
                    <a:lumMod val="75000"/>
                  </a:schemeClr>
                </a:solidFill>
                <a:latin typeface="Aptos" panose="020B0004020202020204" pitchFamily="34" charset="0"/>
              </a:rPr>
              <a:t>Feature</a:t>
            </a:r>
            <a:r>
              <a:rPr lang="fr-FR" sz="1100" dirty="0">
                <a:solidFill>
                  <a:schemeClr val="accent5">
                    <a:lumMod val="75000"/>
                  </a:schemeClr>
                </a:solidFill>
                <a:latin typeface="Aptos" panose="020B0004020202020204" pitchFamily="34" charset="0"/>
              </a:rPr>
              <a:t> Store pour le ML</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Support optimal pour la détection de fraude en temps réel</a:t>
            </a:r>
          </a:p>
        </p:txBody>
      </p:sp>
      <p:pic>
        <p:nvPicPr>
          <p:cNvPr id="4" name="Image 3">
            <a:hlinkClick r:id="rId6"/>
            <a:extLst>
              <a:ext uri="{FF2B5EF4-FFF2-40B4-BE49-F238E27FC236}">
                <a16:creationId xmlns:a16="http://schemas.microsoft.com/office/drawing/2014/main" id="{53FED84D-26A3-1ECC-C608-6F6770BA826F}"/>
              </a:ext>
            </a:extLst>
          </p:cNvPr>
          <p:cNvPicPr>
            <a:picLocks noChangeAspect="1"/>
          </p:cNvPicPr>
          <p:nvPr/>
        </p:nvPicPr>
        <p:blipFill>
          <a:blip r:embed="rId7"/>
          <a:stretch>
            <a:fillRect/>
          </a:stretch>
        </p:blipFill>
        <p:spPr>
          <a:xfrm>
            <a:off x="0" y="4595745"/>
            <a:ext cx="457211" cy="457211"/>
          </a:xfrm>
          <a:prstGeom prst="rect">
            <a:avLst/>
          </a:prstGeom>
        </p:spPr>
      </p:pic>
    </p:spTree>
    <p:extLst>
      <p:ext uri="{BB962C8B-B14F-4D97-AF65-F5344CB8AC3E}">
        <p14:creationId xmlns:p14="http://schemas.microsoft.com/office/powerpoint/2010/main" val="1599269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914450" y="92437"/>
            <a:ext cx="5315100"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FR" sz="2000" b="1" dirty="0">
                <a:solidFill>
                  <a:schemeClr val="tx1">
                    <a:lumMod val="65000"/>
                    <a:lumOff val="35000"/>
                  </a:schemeClr>
                </a:solidFill>
                <a:latin typeface="Aptos" panose="020B0004020202020204" pitchFamily="34" charset="0"/>
                <a:ea typeface="Inter"/>
              </a:rPr>
              <a:t>La Sécurité</a:t>
            </a:r>
            <a:endParaRPr sz="2000" b="1" dirty="0">
              <a:solidFill>
                <a:schemeClr val="tx1">
                  <a:lumMod val="65000"/>
                  <a:lumOff val="35000"/>
                </a:schemeClr>
              </a:solidFill>
              <a:latin typeface="Aptos" panose="020B0004020202020204" pitchFamily="34" charset="0"/>
              <a:ea typeface="Inter"/>
              <a:sym typeface="Inter"/>
            </a:endParaRP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sp>
        <p:nvSpPr>
          <p:cNvPr id="5" name="ZoneTexte 4">
            <a:extLst>
              <a:ext uri="{FF2B5EF4-FFF2-40B4-BE49-F238E27FC236}">
                <a16:creationId xmlns:a16="http://schemas.microsoft.com/office/drawing/2014/main" id="{3D515B7A-E02A-AFF4-B6BF-78B47D13F011}"/>
              </a:ext>
            </a:extLst>
          </p:cNvPr>
          <p:cNvSpPr txBox="1"/>
          <p:nvPr/>
        </p:nvSpPr>
        <p:spPr>
          <a:xfrm>
            <a:off x="5471160" y="4151441"/>
            <a:ext cx="3749040" cy="938719"/>
          </a:xfrm>
          <a:prstGeom prst="rect">
            <a:avLst/>
          </a:prstGeom>
          <a:noFill/>
        </p:spPr>
        <p:txBody>
          <a:bodyPr wrap="square">
            <a:spAutoFit/>
          </a:bodyPr>
          <a:lstStyle/>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Sécurité renforcée par une architecture en couches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Protection forte des données sensibles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Gouvernance et contrôles d’accès sécurisés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Sécurisation intégrée du pipeline de données</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Prévention active des attaques</a:t>
            </a:r>
          </a:p>
        </p:txBody>
      </p:sp>
      <p:pic>
        <p:nvPicPr>
          <p:cNvPr id="4" name="Image 3" descr="Une image contenant capture d’écran, texte, diagramme, Logiciel de graphisme&#10;&#10;Description générée automatiquement">
            <a:extLst>
              <a:ext uri="{FF2B5EF4-FFF2-40B4-BE49-F238E27FC236}">
                <a16:creationId xmlns:a16="http://schemas.microsoft.com/office/drawing/2014/main" id="{D1C09059-0167-EFF4-57B4-8EC4076BF5A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557250" y="577756"/>
            <a:ext cx="5920740" cy="3382708"/>
          </a:xfrm>
          <a:prstGeom prst="rect">
            <a:avLst/>
          </a:prstGeom>
        </p:spPr>
      </p:pic>
      <p:pic>
        <p:nvPicPr>
          <p:cNvPr id="3" name="Image 2">
            <a:hlinkClick r:id="rId6"/>
            <a:extLst>
              <a:ext uri="{FF2B5EF4-FFF2-40B4-BE49-F238E27FC236}">
                <a16:creationId xmlns:a16="http://schemas.microsoft.com/office/drawing/2014/main" id="{85DB2E4B-BF35-EE95-559F-8633701ED5B7}"/>
              </a:ext>
            </a:extLst>
          </p:cNvPr>
          <p:cNvPicPr>
            <a:picLocks noChangeAspect="1"/>
          </p:cNvPicPr>
          <p:nvPr/>
        </p:nvPicPr>
        <p:blipFill>
          <a:blip r:embed="rId7"/>
          <a:stretch>
            <a:fillRect/>
          </a:stretch>
        </p:blipFill>
        <p:spPr>
          <a:xfrm>
            <a:off x="0" y="4595745"/>
            <a:ext cx="457211" cy="457211"/>
          </a:xfrm>
          <a:prstGeom prst="rect">
            <a:avLst/>
          </a:prstGeom>
        </p:spPr>
      </p:pic>
    </p:spTree>
    <p:extLst>
      <p:ext uri="{BB962C8B-B14F-4D97-AF65-F5344CB8AC3E}">
        <p14:creationId xmlns:p14="http://schemas.microsoft.com/office/powerpoint/2010/main" val="2721911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914450" y="92437"/>
            <a:ext cx="5315100" cy="385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Arial"/>
              <a:buNone/>
            </a:pPr>
            <a:r>
              <a:rPr lang="fr-FR" sz="2000" b="1" dirty="0">
                <a:solidFill>
                  <a:schemeClr val="tx1">
                    <a:lumMod val="65000"/>
                    <a:lumOff val="35000"/>
                  </a:schemeClr>
                </a:solidFill>
                <a:latin typeface="Aptos" panose="020B0004020202020204" pitchFamily="34" charset="0"/>
                <a:ea typeface="Inter"/>
              </a:rPr>
              <a:t>Intégration du ML</a:t>
            </a:r>
            <a:endParaRPr sz="2000" b="1" dirty="0">
              <a:solidFill>
                <a:schemeClr val="tx1">
                  <a:lumMod val="65000"/>
                  <a:lumOff val="35000"/>
                </a:schemeClr>
              </a:solidFill>
              <a:latin typeface="Aptos" panose="020B0004020202020204" pitchFamily="34" charset="0"/>
              <a:ea typeface="Inter"/>
              <a:sym typeface="Inter"/>
            </a:endParaRP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sp>
        <p:nvSpPr>
          <p:cNvPr id="5" name="ZoneTexte 4">
            <a:extLst>
              <a:ext uri="{FF2B5EF4-FFF2-40B4-BE49-F238E27FC236}">
                <a16:creationId xmlns:a16="http://schemas.microsoft.com/office/drawing/2014/main" id="{3D515B7A-E02A-AFF4-B6BF-78B47D13F011}"/>
              </a:ext>
            </a:extLst>
          </p:cNvPr>
          <p:cNvSpPr txBox="1"/>
          <p:nvPr/>
        </p:nvSpPr>
        <p:spPr>
          <a:xfrm>
            <a:off x="3942522" y="4151441"/>
            <a:ext cx="5277678" cy="938719"/>
          </a:xfrm>
          <a:prstGeom prst="rect">
            <a:avLst/>
          </a:prstGeom>
          <a:noFill/>
        </p:spPr>
        <p:txBody>
          <a:bodyPr wrap="square">
            <a:spAutoFit/>
          </a:bodyPr>
          <a:lstStyle/>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Performance en temps réel</a:t>
            </a:r>
          </a:p>
          <a:p>
            <a:pPr marL="342900" indent="-342900">
              <a:buClr>
                <a:schemeClr val="dk1"/>
              </a:buClr>
              <a:buSzPct val="100000"/>
              <a:buFont typeface="Arial"/>
              <a:buAutoNum type="arabicPeriod"/>
            </a:pPr>
            <a:r>
              <a:rPr lang="fr-FR" sz="1100" dirty="0" err="1">
                <a:solidFill>
                  <a:schemeClr val="accent5">
                    <a:lumMod val="75000"/>
                  </a:schemeClr>
                </a:solidFill>
                <a:latin typeface="Aptos" panose="020B0004020202020204" pitchFamily="34" charset="0"/>
                <a:sym typeface="Inter"/>
              </a:rPr>
              <a:t>Features</a:t>
            </a:r>
            <a:r>
              <a:rPr lang="fr-FR" sz="1100" dirty="0">
                <a:solidFill>
                  <a:schemeClr val="accent5">
                    <a:lumMod val="75000"/>
                  </a:schemeClr>
                </a:solidFill>
                <a:latin typeface="Aptos" panose="020B0004020202020204" pitchFamily="34" charset="0"/>
                <a:sym typeface="Inter"/>
              </a:rPr>
              <a:t> Store double (offline et online) garantissant performance et fraîcheur</a:t>
            </a:r>
          </a:p>
          <a:p>
            <a:pPr marL="342900" indent="-342900">
              <a:buClr>
                <a:schemeClr val="dk1"/>
              </a:buClr>
              <a:buSzPct val="100000"/>
              <a:buFont typeface="Arial"/>
              <a:buAutoNum type="arabicPeriod"/>
            </a:pPr>
            <a:r>
              <a:rPr lang="fr-FR" sz="1100" dirty="0" err="1">
                <a:solidFill>
                  <a:schemeClr val="accent5">
                    <a:lumMod val="75000"/>
                  </a:schemeClr>
                </a:solidFill>
                <a:latin typeface="Aptos" panose="020B0004020202020204" pitchFamily="34" charset="0"/>
                <a:sym typeface="Inter"/>
              </a:rPr>
              <a:t>MLOps</a:t>
            </a:r>
            <a:r>
              <a:rPr lang="fr-FR" sz="1100" dirty="0">
                <a:solidFill>
                  <a:schemeClr val="accent5">
                    <a:lumMod val="75000"/>
                  </a:schemeClr>
                </a:solidFill>
                <a:latin typeface="Aptos" panose="020B0004020202020204" pitchFamily="34" charset="0"/>
                <a:sym typeface="Inter"/>
              </a:rPr>
              <a:t> complet : entraînement, versioning, </a:t>
            </a:r>
            <a:r>
              <a:rPr lang="fr-FR" sz="1100" dirty="0" err="1">
                <a:solidFill>
                  <a:schemeClr val="accent5">
                    <a:lumMod val="75000"/>
                  </a:schemeClr>
                </a:solidFill>
                <a:latin typeface="Aptos" panose="020B0004020202020204" pitchFamily="34" charset="0"/>
                <a:sym typeface="Inter"/>
              </a:rPr>
              <a:t>registry</a:t>
            </a:r>
            <a:r>
              <a:rPr lang="fr-FR" sz="1100" dirty="0">
                <a:solidFill>
                  <a:schemeClr val="accent5">
                    <a:lumMod val="75000"/>
                  </a:schemeClr>
                </a:solidFill>
                <a:latin typeface="Aptos" panose="020B0004020202020204" pitchFamily="34" charset="0"/>
                <a:sym typeface="Inter"/>
              </a:rPr>
              <a:t>, CI/CD</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Monitoring avancé et détection de dérive proactive</a:t>
            </a:r>
          </a:p>
          <a:p>
            <a:pPr marL="342900" indent="-342900">
              <a:buClr>
                <a:schemeClr val="dk1"/>
              </a:buClr>
              <a:buSzPct val="100000"/>
              <a:buFont typeface="Arial"/>
              <a:buAutoNum type="arabicPeriod"/>
            </a:pPr>
            <a:r>
              <a:rPr lang="fr-FR" sz="1100" dirty="0">
                <a:solidFill>
                  <a:schemeClr val="accent5">
                    <a:lumMod val="75000"/>
                  </a:schemeClr>
                </a:solidFill>
                <a:latin typeface="Aptos" panose="020B0004020202020204" pitchFamily="34" charset="0"/>
                <a:sym typeface="Inter"/>
              </a:rPr>
              <a:t>Gouvernance, sécurité et conformités intégrés</a:t>
            </a:r>
          </a:p>
        </p:txBody>
      </p:sp>
      <p:pic>
        <p:nvPicPr>
          <p:cNvPr id="3" name="Image 2">
            <a:extLst>
              <a:ext uri="{FF2B5EF4-FFF2-40B4-BE49-F238E27FC236}">
                <a16:creationId xmlns:a16="http://schemas.microsoft.com/office/drawing/2014/main" id="{71375873-CE27-9222-4504-D605CE8EA5D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007017"/>
            <a:ext cx="9177961" cy="1943955"/>
          </a:xfrm>
          <a:prstGeom prst="rect">
            <a:avLst/>
          </a:prstGeom>
        </p:spPr>
      </p:pic>
      <p:pic>
        <p:nvPicPr>
          <p:cNvPr id="4" name="Image 3">
            <a:hlinkClick r:id="rId6"/>
            <a:extLst>
              <a:ext uri="{FF2B5EF4-FFF2-40B4-BE49-F238E27FC236}">
                <a16:creationId xmlns:a16="http://schemas.microsoft.com/office/drawing/2014/main" id="{747A0C7E-25D5-FF23-8615-C06624B321F4}"/>
              </a:ext>
            </a:extLst>
          </p:cNvPr>
          <p:cNvPicPr>
            <a:picLocks noChangeAspect="1"/>
          </p:cNvPicPr>
          <p:nvPr/>
        </p:nvPicPr>
        <p:blipFill>
          <a:blip r:embed="rId7"/>
          <a:stretch>
            <a:fillRect/>
          </a:stretch>
        </p:blipFill>
        <p:spPr>
          <a:xfrm>
            <a:off x="0" y="4595745"/>
            <a:ext cx="457211" cy="457211"/>
          </a:xfrm>
          <a:prstGeom prst="rect">
            <a:avLst/>
          </a:prstGeom>
        </p:spPr>
      </p:pic>
    </p:spTree>
    <p:extLst>
      <p:ext uri="{BB962C8B-B14F-4D97-AF65-F5344CB8AC3E}">
        <p14:creationId xmlns:p14="http://schemas.microsoft.com/office/powerpoint/2010/main" val="3073973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FDAD2"/>
        </a:solidFill>
        <a:effectLst/>
      </p:bgPr>
    </p:bg>
    <p:spTree>
      <p:nvGrpSpPr>
        <p:cNvPr id="1" name="Shape 93">
          <a:extLst>
            <a:ext uri="{FF2B5EF4-FFF2-40B4-BE49-F238E27FC236}">
              <a16:creationId xmlns:a16="http://schemas.microsoft.com/office/drawing/2014/main" id="{57C345A0-647E-7977-678F-7CE109FB9CF9}"/>
            </a:ext>
          </a:extLst>
        </p:cNvPr>
        <p:cNvGrpSpPr/>
        <p:nvPr/>
      </p:nvGrpSpPr>
      <p:grpSpPr>
        <a:xfrm>
          <a:off x="0" y="0"/>
          <a:ext cx="0" cy="0"/>
          <a:chOff x="0" y="0"/>
          <a:chExt cx="0" cy="0"/>
        </a:xfrm>
      </p:grpSpPr>
      <p:sp>
        <p:nvSpPr>
          <p:cNvPr id="95" name="Google Shape;95;p17">
            <a:extLst>
              <a:ext uri="{FF2B5EF4-FFF2-40B4-BE49-F238E27FC236}">
                <a16:creationId xmlns:a16="http://schemas.microsoft.com/office/drawing/2014/main" id="{7DE5A950-2D4D-1F73-4611-F5756F25140A}"/>
              </a:ext>
            </a:extLst>
          </p:cNvPr>
          <p:cNvSpPr txBox="1">
            <a:spLocks noGrp="1"/>
          </p:cNvSpPr>
          <p:nvPr>
            <p:ph type="ctrTitle" idx="4294967295"/>
          </p:nvPr>
        </p:nvSpPr>
        <p:spPr>
          <a:xfrm>
            <a:off x="1914450" y="92437"/>
            <a:ext cx="5315100" cy="385800"/>
          </a:xfrm>
          <a:prstGeom prst="rect">
            <a:avLst/>
          </a:prstGeom>
          <a:noFill/>
          <a:ln>
            <a:noFill/>
          </a:ln>
        </p:spPr>
        <p:txBody>
          <a:bodyPr spcFirstLastPara="1" wrap="square" lIns="91425" tIns="91425" rIns="91425" bIns="91425" anchor="t" anchorCtr="0">
            <a:noAutofit/>
          </a:bodyPr>
          <a:lstStyle/>
          <a:p>
            <a:pPr algn="ctr"/>
            <a:r>
              <a:rPr lang="fr-FR" sz="2000" b="1" dirty="0">
                <a:solidFill>
                  <a:schemeClr val="tx1">
                    <a:lumMod val="65000"/>
                    <a:lumOff val="35000"/>
                  </a:schemeClr>
                </a:solidFill>
                <a:latin typeface="Aptos" panose="020B0004020202020204" pitchFamily="34" charset="0"/>
                <a:ea typeface="Inter"/>
                <a:sym typeface="Inter"/>
              </a:rPr>
              <a:t>Quelques requêtes SQL et NoSQL</a:t>
            </a:r>
          </a:p>
        </p:txBody>
      </p:sp>
      <p:pic>
        <p:nvPicPr>
          <p:cNvPr id="2" name="Google Shape;56;p13">
            <a:extLst>
              <a:ext uri="{FF2B5EF4-FFF2-40B4-BE49-F238E27FC236}">
                <a16:creationId xmlns:a16="http://schemas.microsoft.com/office/drawing/2014/main" id="{E6BF5565-36E5-9F75-A2AD-0E0DBE77D6F1}"/>
              </a:ext>
            </a:extLst>
          </p:cNvPr>
          <p:cNvPicPr preferRelativeResize="0"/>
          <p:nvPr/>
        </p:nvPicPr>
        <p:blipFill>
          <a:blip r:embed="rId3">
            <a:alphaModFix/>
          </a:blip>
          <a:stretch>
            <a:fillRect/>
          </a:stretch>
        </p:blipFill>
        <p:spPr>
          <a:xfrm>
            <a:off x="76200" y="90544"/>
            <a:ext cx="973275" cy="651050"/>
          </a:xfrm>
          <a:prstGeom prst="rect">
            <a:avLst/>
          </a:prstGeom>
          <a:noFill/>
          <a:ln>
            <a:noFill/>
          </a:ln>
        </p:spPr>
      </p:pic>
      <p:pic>
        <p:nvPicPr>
          <p:cNvPr id="6" name="Image 5" descr="Une image contenant texte, capture d’écran, Police&#10;&#10;Le contenu généré par l’IA peut être incorrect.">
            <a:extLst>
              <a:ext uri="{FF2B5EF4-FFF2-40B4-BE49-F238E27FC236}">
                <a16:creationId xmlns:a16="http://schemas.microsoft.com/office/drawing/2014/main" id="{5038A07E-5E9E-F470-E3CE-4EFCDB3B0DEF}"/>
              </a:ext>
            </a:extLst>
          </p:cNvPr>
          <p:cNvPicPr>
            <a:picLocks noChangeAspect="1"/>
          </p:cNvPicPr>
          <p:nvPr/>
        </p:nvPicPr>
        <p:blipFill>
          <a:blip r:embed="rId4"/>
          <a:stretch>
            <a:fillRect/>
          </a:stretch>
        </p:blipFill>
        <p:spPr>
          <a:xfrm>
            <a:off x="1326363" y="1309428"/>
            <a:ext cx="3245637" cy="1128747"/>
          </a:xfrm>
          <a:prstGeom prst="rect">
            <a:avLst/>
          </a:prstGeom>
        </p:spPr>
      </p:pic>
      <p:pic>
        <p:nvPicPr>
          <p:cNvPr id="7" name="Image 6" descr="Une image contenant texte, capture d’écran, Police&#10;&#10;Le contenu généré par l’IA peut être incorrect.">
            <a:extLst>
              <a:ext uri="{FF2B5EF4-FFF2-40B4-BE49-F238E27FC236}">
                <a16:creationId xmlns:a16="http://schemas.microsoft.com/office/drawing/2014/main" id="{CDCA3CDB-692B-7676-A1CB-974BC47008D6}"/>
              </a:ext>
            </a:extLst>
          </p:cNvPr>
          <p:cNvPicPr>
            <a:picLocks noChangeAspect="1"/>
          </p:cNvPicPr>
          <p:nvPr/>
        </p:nvPicPr>
        <p:blipFill>
          <a:blip r:embed="rId5"/>
          <a:stretch>
            <a:fillRect/>
          </a:stretch>
        </p:blipFill>
        <p:spPr>
          <a:xfrm>
            <a:off x="1326363" y="2548743"/>
            <a:ext cx="3326616" cy="1058469"/>
          </a:xfrm>
          <a:prstGeom prst="rect">
            <a:avLst/>
          </a:prstGeom>
        </p:spPr>
      </p:pic>
      <p:pic>
        <p:nvPicPr>
          <p:cNvPr id="8" name="Image 7" descr="Une image contenant texte, Police, capture d’écran&#10;&#10;Le contenu généré par l’IA peut être incorrect.">
            <a:extLst>
              <a:ext uri="{FF2B5EF4-FFF2-40B4-BE49-F238E27FC236}">
                <a16:creationId xmlns:a16="http://schemas.microsoft.com/office/drawing/2014/main" id="{8B813AA6-D295-8F86-09CD-8B6D899427A3}"/>
              </a:ext>
            </a:extLst>
          </p:cNvPr>
          <p:cNvPicPr>
            <a:picLocks noChangeAspect="1"/>
          </p:cNvPicPr>
          <p:nvPr/>
        </p:nvPicPr>
        <p:blipFill>
          <a:blip r:embed="rId6"/>
          <a:stretch>
            <a:fillRect/>
          </a:stretch>
        </p:blipFill>
        <p:spPr>
          <a:xfrm>
            <a:off x="1326363" y="3717780"/>
            <a:ext cx="4147594" cy="1138447"/>
          </a:xfrm>
          <a:prstGeom prst="rect">
            <a:avLst/>
          </a:prstGeom>
        </p:spPr>
      </p:pic>
      <p:sp>
        <p:nvSpPr>
          <p:cNvPr id="9" name="Google Shape;62;p14">
            <a:extLst>
              <a:ext uri="{FF2B5EF4-FFF2-40B4-BE49-F238E27FC236}">
                <a16:creationId xmlns:a16="http://schemas.microsoft.com/office/drawing/2014/main" id="{4F7ACADF-2FD0-6C3B-05A0-00020BA7DB92}"/>
              </a:ext>
            </a:extLst>
          </p:cNvPr>
          <p:cNvSpPr txBox="1">
            <a:spLocks/>
          </p:cNvSpPr>
          <p:nvPr/>
        </p:nvSpPr>
        <p:spPr>
          <a:xfrm>
            <a:off x="4572000" y="1316155"/>
            <a:ext cx="4016710" cy="42073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fr-FR" sz="1600" b="1" dirty="0">
                <a:solidFill>
                  <a:schemeClr val="accent5">
                    <a:lumMod val="75000"/>
                  </a:schemeClr>
                </a:solidFill>
                <a:latin typeface="Aptos" panose="020B0004020202020204" pitchFamily="34" charset="0"/>
                <a:ea typeface="Inter"/>
                <a:cs typeface="Inter"/>
                <a:sym typeface="Inter"/>
              </a:rPr>
              <a:t>Requête OLTP volume et montant de transactions par marchand</a:t>
            </a:r>
            <a:endParaRPr lang="fr-FR" sz="1600" b="1" dirty="0">
              <a:solidFill>
                <a:srgbClr val="0E3449"/>
              </a:solidFill>
              <a:latin typeface="Aptos" panose="020B0004020202020204" pitchFamily="34" charset="0"/>
              <a:ea typeface="Inter"/>
              <a:cs typeface="Inter"/>
              <a:sym typeface="Inter"/>
            </a:endParaRPr>
          </a:p>
        </p:txBody>
      </p:sp>
      <p:sp>
        <p:nvSpPr>
          <p:cNvPr id="10" name="Google Shape;62;p14">
            <a:extLst>
              <a:ext uri="{FF2B5EF4-FFF2-40B4-BE49-F238E27FC236}">
                <a16:creationId xmlns:a16="http://schemas.microsoft.com/office/drawing/2014/main" id="{EB228070-8691-1C30-4685-B678A0FB56F9}"/>
              </a:ext>
            </a:extLst>
          </p:cNvPr>
          <p:cNvSpPr txBox="1">
            <a:spLocks/>
          </p:cNvSpPr>
          <p:nvPr/>
        </p:nvSpPr>
        <p:spPr>
          <a:xfrm>
            <a:off x="4652979" y="2626421"/>
            <a:ext cx="4147594" cy="39491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fr-FR" sz="1600" b="1" dirty="0">
                <a:solidFill>
                  <a:schemeClr val="accent5">
                    <a:lumMod val="75000"/>
                  </a:schemeClr>
                </a:solidFill>
                <a:latin typeface="Aptos" panose="020B0004020202020204" pitchFamily="34" charset="0"/>
                <a:ea typeface="Inter"/>
                <a:sym typeface="Inter"/>
              </a:rPr>
              <a:t>Requête OLAP revenus journaliers par pays</a:t>
            </a:r>
          </a:p>
        </p:txBody>
      </p:sp>
      <p:sp>
        <p:nvSpPr>
          <p:cNvPr id="11" name="Google Shape;62;p14">
            <a:extLst>
              <a:ext uri="{FF2B5EF4-FFF2-40B4-BE49-F238E27FC236}">
                <a16:creationId xmlns:a16="http://schemas.microsoft.com/office/drawing/2014/main" id="{FE4E7949-0548-1069-1997-89D6CBA1819F}"/>
              </a:ext>
            </a:extLst>
          </p:cNvPr>
          <p:cNvSpPr txBox="1">
            <a:spLocks/>
          </p:cNvSpPr>
          <p:nvPr/>
        </p:nvSpPr>
        <p:spPr>
          <a:xfrm>
            <a:off x="5473957" y="3754029"/>
            <a:ext cx="3507997" cy="43332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fr-FR" sz="1600" b="1" dirty="0">
                <a:solidFill>
                  <a:schemeClr val="accent5">
                    <a:lumMod val="75000"/>
                  </a:schemeClr>
                </a:solidFill>
                <a:latin typeface="Aptos" panose="020B0004020202020204" pitchFamily="34" charset="0"/>
                <a:ea typeface="Inter"/>
                <a:sym typeface="Inter"/>
              </a:rPr>
              <a:t>Requêtes NoSQL sessions suspectes</a:t>
            </a:r>
          </a:p>
        </p:txBody>
      </p:sp>
    </p:spTree>
    <p:extLst>
      <p:ext uri="{BB962C8B-B14F-4D97-AF65-F5344CB8AC3E}">
        <p14:creationId xmlns:p14="http://schemas.microsoft.com/office/powerpoint/2010/main" val="164734465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1092</Words>
  <Application>Microsoft Office PowerPoint</Application>
  <PresentationFormat>Affichage à l'écran (16:9)</PresentationFormat>
  <Paragraphs>61</Paragraphs>
  <Slides>10</Slides>
  <Notes>10</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10</vt:i4>
      </vt:variant>
    </vt:vector>
  </HeadingPairs>
  <TitlesOfParts>
    <vt:vector size="13" baseType="lpstr">
      <vt:lpstr>Arial</vt:lpstr>
      <vt:lpstr>Aptos</vt:lpstr>
      <vt:lpstr>Simple Light</vt:lpstr>
      <vt:lpstr>Projet</vt:lpstr>
      <vt:lpstr>Contexte du projet</vt:lpstr>
      <vt:lpstr>L’Architecture</vt:lpstr>
      <vt:lpstr>Diagramme entité-relation (ERD) </vt:lpstr>
      <vt:lpstr>L’OLAP </vt:lpstr>
      <vt:lpstr>Le NoSQL</vt:lpstr>
      <vt:lpstr>La Sécurité</vt:lpstr>
      <vt:lpstr>Intégration du ML</vt:lpstr>
      <vt:lpstr>Quelques requêtes SQL et NoSQL</vt:lpstr>
      <vt:lpstr>Temps d’échange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david jaoui</dc:creator>
  <cp:lastModifiedBy>david jaoui</cp:lastModifiedBy>
  <cp:revision>42</cp:revision>
  <dcterms:modified xsi:type="dcterms:W3CDTF">2026-02-23T08:06:17Z</dcterms:modified>
</cp:coreProperties>
</file>